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66" r:id="rId2"/>
    <p:sldMasterId id="2147483838" r:id="rId3"/>
    <p:sldMasterId id="2147483858" r:id="rId4"/>
  </p:sldMasterIdLst>
  <p:notesMasterIdLst>
    <p:notesMasterId r:id="rId20"/>
  </p:notesMasterIdLst>
  <p:handoutMasterIdLst>
    <p:handoutMasterId r:id="rId21"/>
  </p:handoutMasterIdLst>
  <p:sldIdLst>
    <p:sldId id="258" r:id="rId5"/>
    <p:sldId id="416" r:id="rId6"/>
    <p:sldId id="266" r:id="rId7"/>
    <p:sldId id="405" r:id="rId8"/>
    <p:sldId id="267" r:id="rId9"/>
    <p:sldId id="406" r:id="rId10"/>
    <p:sldId id="407" r:id="rId11"/>
    <p:sldId id="408" r:id="rId12"/>
    <p:sldId id="409" r:id="rId13"/>
    <p:sldId id="410" r:id="rId14"/>
    <p:sldId id="411" r:id="rId15"/>
    <p:sldId id="412" r:id="rId16"/>
    <p:sldId id="413" r:id="rId17"/>
    <p:sldId id="414" r:id="rId18"/>
    <p:sldId id="273" r:id="rId19"/>
  </p:sldIdLst>
  <p:sldSz cx="12192000" cy="6858000"/>
  <p:notesSz cx="6858000" cy="9144000"/>
  <p:custDataLst>
    <p:tags r:id="rId22"/>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gemini Masters" id="{4E249A1C-D928-4AC0-A77C-65440B7A141B}">
          <p14:sldIdLst>
            <p14:sldId id="258"/>
            <p14:sldId id="416"/>
            <p14:sldId id="266"/>
            <p14:sldId id="405"/>
            <p14:sldId id="267"/>
            <p14:sldId id="406"/>
            <p14:sldId id="407"/>
            <p14:sldId id="408"/>
            <p14:sldId id="409"/>
            <p14:sldId id="410"/>
            <p14:sldId id="411"/>
            <p14:sldId id="412"/>
            <p14:sldId id="413"/>
            <p14:sldId id="414"/>
            <p14:sldId id="273"/>
          </p14:sldIdLst>
        </p14:section>
        <p14:section name="Graphic elements" id="{891EC914-4B3E-4CFE-A909-A820B43AB154}">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0070AD"/>
    <a:srgbClr val="FF7E83"/>
    <a:srgbClr val="00C37B"/>
    <a:srgbClr val="95E616"/>
    <a:srgbClr val="4701A7"/>
    <a:srgbClr val="FF6327"/>
    <a:srgbClr val="01D1D0"/>
    <a:srgbClr val="E6E7E7"/>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291" autoAdjust="0"/>
  </p:normalViewPr>
  <p:slideViewPr>
    <p:cSldViewPr>
      <p:cViewPr varScale="1">
        <p:scale>
          <a:sx n="66" d="100"/>
          <a:sy n="66" d="100"/>
        </p:scale>
        <p:origin x="486" y="84"/>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2330"/>
    </p:cViewPr>
  </p:sorterViewPr>
  <p:notesViewPr>
    <p:cSldViewPr>
      <p:cViewPr varScale="1">
        <p:scale>
          <a:sx n="74" d="100"/>
          <a:sy n="74" d="100"/>
        </p:scale>
        <p:origin x="270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11/11/2019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11/11/2019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png"/><Relationship Id="rId18" Type="http://schemas.openxmlformats.org/officeDocument/2006/relationships/hyperlink" Target="http://www.facebook.com/capgemini" TargetMode="External"/><Relationship Id="rId3" Type="http://schemas.openxmlformats.org/officeDocument/2006/relationships/tags" Target="../tags/tag21.xml"/><Relationship Id="rId21" Type="http://schemas.openxmlformats.org/officeDocument/2006/relationships/hyperlink" Target="http://www.capgemini.com/" TargetMode="External"/><Relationship Id="rId7" Type="http://schemas.openxmlformats.org/officeDocument/2006/relationships/image" Target="../media/image7.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20.xml"/><Relationship Id="rId16" Type="http://schemas.openxmlformats.org/officeDocument/2006/relationships/image" Target="../media/image10.png"/><Relationship Id="rId20" Type="http://schemas.microsoft.com/office/2007/relationships/hdphoto" Target="../media/hdphoto5.wdp"/><Relationship Id="rId1" Type="http://schemas.openxmlformats.org/officeDocument/2006/relationships/tags" Target="../tags/tag19.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4.xml"/><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tags" Target="../tags/tag22.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813"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8199"/>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Tree>
    <p:extLst>
      <p:ext uri="{BB962C8B-B14F-4D97-AF65-F5344CB8AC3E}">
        <p14:creationId xmlns:p14="http://schemas.microsoft.com/office/powerpoint/2010/main" val="99079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8DC6A54A-9BF8-4F66-8401-A8591C494FA5}"/>
              </a:ext>
            </a:extLst>
          </p:cNvPr>
          <p:cNvGrpSpPr/>
          <p:nvPr userDrawn="1"/>
        </p:nvGrpSpPr>
        <p:grpSpPr>
          <a:xfrm>
            <a:off x="0" y="0"/>
            <a:ext cx="7102050" cy="6410325"/>
            <a:chOff x="4563414" y="273880"/>
            <a:chExt cx="7102050" cy="6410325"/>
          </a:xfrm>
        </p:grpSpPr>
        <p:sp>
          <p:nvSpPr>
            <p:cNvPr id="5" name="Forme libre : forme 4">
              <a:extLst>
                <a:ext uri="{FF2B5EF4-FFF2-40B4-BE49-F238E27FC236}">
                  <a16:creationId xmlns:a16="http://schemas.microsoft.com/office/drawing/2014/main" id="{FC158D16-9C05-4713-8244-FC00FD82627D}"/>
                </a:ext>
              </a:extLst>
            </p:cNvPr>
            <p:cNvSpPr/>
            <p:nvPr/>
          </p:nvSpPr>
          <p:spPr>
            <a:xfrm>
              <a:off x="6350514" y="273880"/>
              <a:ext cx="5314950" cy="6400800"/>
            </a:xfrm>
            <a:custGeom>
              <a:avLst/>
              <a:gdLst>
                <a:gd name="connsiteX0" fmla="*/ 1655948 w 5314950"/>
                <a:gd name="connsiteY0" fmla="*/ 6400990 h 6400800"/>
                <a:gd name="connsiteX1" fmla="*/ 1648518 w 5314950"/>
                <a:gd name="connsiteY1" fmla="*/ 6401467 h 6400800"/>
                <a:gd name="connsiteX2" fmla="*/ 5313548 w 5314950"/>
                <a:gd name="connsiteY2" fmla="*/ 3303080 h 6400800"/>
                <a:gd name="connsiteX3" fmla="*/ 4721188 w 5314950"/>
                <a:gd name="connsiteY3" fmla="*/ 7144 h 6400800"/>
                <a:gd name="connsiteX4" fmla="*/ 1686428 w 5314950"/>
                <a:gd name="connsiteY4" fmla="*/ 7144 h 6400800"/>
                <a:gd name="connsiteX5" fmla="*/ 1655948 w 5314950"/>
                <a:gd name="connsiteY5" fmla="*/ 640099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4950" h="6400800">
                  <a:moveTo>
                    <a:pt x="1655948" y="6400990"/>
                  </a:moveTo>
                  <a:cubicBezTo>
                    <a:pt x="1653471" y="6401181"/>
                    <a:pt x="1650995" y="6401276"/>
                    <a:pt x="1648518" y="6401467"/>
                  </a:cubicBezTo>
                  <a:cubicBezTo>
                    <a:pt x="3466746" y="6339364"/>
                    <a:pt x="5047229" y="5231797"/>
                    <a:pt x="5313548" y="3303080"/>
                  </a:cubicBezTo>
                  <a:cubicBezTo>
                    <a:pt x="3798787" y="2465451"/>
                    <a:pt x="4580790" y="1653159"/>
                    <a:pt x="4721188" y="7144"/>
                  </a:cubicBezTo>
                  <a:lnTo>
                    <a:pt x="1686428" y="7144"/>
                  </a:lnTo>
                  <a:cubicBezTo>
                    <a:pt x="1417442" y="2445163"/>
                    <a:pt x="-1934406" y="6146102"/>
                    <a:pt x="1655948" y="6400990"/>
                  </a:cubicBezTo>
                  <a:close/>
                </a:path>
              </a:pathLst>
            </a:custGeom>
            <a:solidFill>
              <a:srgbClr val="0075B3"/>
            </a:solidFill>
            <a:ln w="9525" cap="flat">
              <a:noFill/>
              <a:prstDash val="solid"/>
              <a:miter/>
            </a:ln>
          </p:spPr>
          <p:txBody>
            <a:bodyPr rtlCol="0" anchor="ctr"/>
            <a:lstStyle/>
            <a:p>
              <a:endParaRPr lang="en-US"/>
            </a:p>
          </p:txBody>
        </p:sp>
        <p:sp>
          <p:nvSpPr>
            <p:cNvPr id="12" name="Forme libre : forme 11">
              <a:extLst>
                <a:ext uri="{FF2B5EF4-FFF2-40B4-BE49-F238E27FC236}">
                  <a16:creationId xmlns:a16="http://schemas.microsoft.com/office/drawing/2014/main" id="{68C303D7-566A-4588-87A6-E7E84D1C38CA}"/>
                </a:ext>
              </a:extLst>
            </p:cNvPr>
            <p:cNvSpPr/>
            <p:nvPr/>
          </p:nvSpPr>
          <p:spPr>
            <a:xfrm>
              <a:off x="4563414" y="273880"/>
              <a:ext cx="3486150" cy="6410325"/>
            </a:xfrm>
            <a:custGeom>
              <a:avLst/>
              <a:gdLst>
                <a:gd name="connsiteX0" fmla="*/ 3447193 w 3486150"/>
                <a:gd name="connsiteY0" fmla="*/ 6401372 h 6410325"/>
                <a:gd name="connsiteX1" fmla="*/ 3454622 w 3486150"/>
                <a:gd name="connsiteY1" fmla="*/ 6400896 h 6410325"/>
                <a:gd name="connsiteX2" fmla="*/ 3485103 w 3486150"/>
                <a:gd name="connsiteY2" fmla="*/ 7144 h 6410325"/>
                <a:gd name="connsiteX3" fmla="*/ 978789 w 3486150"/>
                <a:gd name="connsiteY3" fmla="*/ 7144 h 6410325"/>
                <a:gd name="connsiteX4" fmla="*/ 7144 w 3486150"/>
                <a:gd name="connsiteY4" fmla="*/ 7144 h 6410325"/>
                <a:gd name="connsiteX5" fmla="*/ 7144 w 3486150"/>
                <a:gd name="connsiteY5" fmla="*/ 5378482 h 6410325"/>
                <a:gd name="connsiteX6" fmla="*/ 3447193 w 3486150"/>
                <a:gd name="connsiteY6" fmla="*/ 6401372 h 641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6150" h="6410325">
                  <a:moveTo>
                    <a:pt x="3447193" y="6401372"/>
                  </a:moveTo>
                  <a:cubicBezTo>
                    <a:pt x="3449670" y="6401181"/>
                    <a:pt x="3452146" y="6401086"/>
                    <a:pt x="3454622" y="6400896"/>
                  </a:cubicBezTo>
                  <a:cubicBezTo>
                    <a:pt x="-135731" y="6146102"/>
                    <a:pt x="3216116" y="2445163"/>
                    <a:pt x="3485103" y="7144"/>
                  </a:cubicBezTo>
                  <a:lnTo>
                    <a:pt x="978789" y="7144"/>
                  </a:lnTo>
                  <a:lnTo>
                    <a:pt x="7144" y="7144"/>
                  </a:lnTo>
                  <a:lnTo>
                    <a:pt x="7144" y="5378482"/>
                  </a:lnTo>
                  <a:cubicBezTo>
                    <a:pt x="997268" y="6099239"/>
                    <a:pt x="2192465" y="6483097"/>
                    <a:pt x="3447193" y="6401372"/>
                  </a:cubicBezTo>
                  <a:close/>
                </a:path>
              </a:pathLst>
            </a:custGeom>
            <a:solidFill>
              <a:srgbClr val="95C11F"/>
            </a:solidFill>
            <a:ln w="9525" cap="flat">
              <a:noFill/>
              <a:prstDash val="solid"/>
              <a:miter/>
            </a:ln>
          </p:spPr>
          <p:txBody>
            <a:bodyPr rtlCol="0" anchor="ctr"/>
            <a:lstStyle/>
            <a:p>
              <a:endParaRPr lang="en-US"/>
            </a:p>
          </p:txBody>
        </p:sp>
      </p:grpSp>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0692"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656000" y="0"/>
            <a:ext cx="7536000" cy="6859588"/>
          </a:xfrm>
          <a:prstGeom prst="rect">
            <a:avLst/>
          </a:prstGeom>
        </p:spPr>
        <p:txBody>
          <a:bodyPr anchor="ctr"/>
          <a:lstStyle>
            <a:lvl1pPr marL="0" indent="0" algn="ctr">
              <a:buNone/>
              <a:defRPr/>
            </a:lvl1pPr>
          </a:lstStyle>
          <a:p>
            <a:r>
              <a:rPr lang="fr-FR" dirty="0"/>
              <a:t>Cliquez sur l'icône pour ajouter une image</a:t>
            </a:r>
            <a:endParaRPr lang="pt-PT"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1197000"/>
            <a:ext cx="4195292"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2368653340"/>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860"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168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9078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672"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9349655"/>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746"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696"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9680562"/>
      </p:ext>
    </p:extLst>
  </p:cSld>
  <p:clrMapOvr>
    <a:masterClrMapping/>
  </p:clrMapOvr>
  <p:extLst>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2216000" cy="5173384"/>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59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02334616"/>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3DB2FB67-77DB-4CBD-9C92-DA7BCA020134}"/>
              </a:ext>
            </a:extLst>
          </p:cNvPr>
          <p:cNvGrpSpPr/>
          <p:nvPr userDrawn="1"/>
        </p:nvGrpSpPr>
        <p:grpSpPr>
          <a:xfrm>
            <a:off x="4632000" y="-23150"/>
            <a:ext cx="7560000" cy="6874296"/>
            <a:chOff x="3847179" y="1294078"/>
            <a:chExt cx="4118037" cy="3744526"/>
          </a:xfrm>
        </p:grpSpPr>
        <p:sp>
          <p:nvSpPr>
            <p:cNvPr id="23" name="Forme libre : forme 22">
              <a:extLst>
                <a:ext uri="{FF2B5EF4-FFF2-40B4-BE49-F238E27FC236}">
                  <a16:creationId xmlns:a16="http://schemas.microsoft.com/office/drawing/2014/main" id="{7B3D07D9-2D6C-4A90-84F6-F3E3AEFB2EA9}"/>
                </a:ext>
              </a:extLst>
            </p:cNvPr>
            <p:cNvSpPr/>
            <p:nvPr/>
          </p:nvSpPr>
          <p:spPr>
            <a:xfrm>
              <a:off x="4193316" y="2714504"/>
              <a:ext cx="3771900" cy="2324100"/>
            </a:xfrm>
            <a:custGeom>
              <a:avLst/>
              <a:gdLst>
                <a:gd name="connsiteX0" fmla="*/ 3770471 w 3771900"/>
                <a:gd name="connsiteY0" fmla="*/ 1651908 h 2324100"/>
                <a:gd name="connsiteX1" fmla="*/ 2411540 w 3771900"/>
                <a:gd name="connsiteY1" fmla="*/ 35897 h 2324100"/>
                <a:gd name="connsiteX2" fmla="*/ 976694 w 3771900"/>
                <a:gd name="connsiteY2" fmla="*/ 559486 h 2324100"/>
                <a:gd name="connsiteX3" fmla="*/ 7144 w 3771900"/>
                <a:gd name="connsiteY3" fmla="*/ 633686 h 2324100"/>
                <a:gd name="connsiteX4" fmla="*/ 3773710 w 3771900"/>
                <a:gd name="connsiteY4" fmla="*/ 2321421 h 2324100"/>
                <a:gd name="connsiteX5" fmla="*/ 3770471 w 3771900"/>
                <a:gd name="connsiteY5" fmla="*/ 1651908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2324100">
                  <a:moveTo>
                    <a:pt x="3770471" y="1651908"/>
                  </a:moveTo>
                  <a:cubicBezTo>
                    <a:pt x="3318605" y="1380732"/>
                    <a:pt x="2548319" y="213919"/>
                    <a:pt x="2411540" y="35897"/>
                  </a:cubicBezTo>
                  <a:cubicBezTo>
                    <a:pt x="2099405" y="-85642"/>
                    <a:pt x="1609249" y="195060"/>
                    <a:pt x="976694" y="559486"/>
                  </a:cubicBezTo>
                  <a:cubicBezTo>
                    <a:pt x="388620" y="898291"/>
                    <a:pt x="51530" y="667786"/>
                    <a:pt x="7144" y="633686"/>
                  </a:cubicBezTo>
                  <a:cubicBezTo>
                    <a:pt x="793052" y="1266241"/>
                    <a:pt x="2403253" y="1964329"/>
                    <a:pt x="3773710" y="2321421"/>
                  </a:cubicBezTo>
                  <a:cubicBezTo>
                    <a:pt x="3773805" y="2144447"/>
                    <a:pt x="3770471" y="1814881"/>
                    <a:pt x="3770471" y="1651908"/>
                  </a:cubicBezTo>
                </a:path>
              </a:pathLst>
            </a:custGeom>
            <a:solidFill>
              <a:schemeClr val="accent2"/>
            </a:solidFill>
            <a:ln w="9525" cap="flat">
              <a:noFill/>
              <a:prstDash val="solid"/>
              <a:miter/>
            </a:ln>
          </p:spPr>
          <p:txBody>
            <a:bodyPr rtlCol="0" anchor="ctr"/>
            <a:lstStyle/>
            <a:p>
              <a:endParaRPr lang="en-US" dirty="0"/>
            </a:p>
          </p:txBody>
        </p:sp>
        <p:sp>
          <p:nvSpPr>
            <p:cNvPr id="24" name="Forme libre : forme 23">
              <a:extLst>
                <a:ext uri="{FF2B5EF4-FFF2-40B4-BE49-F238E27FC236}">
                  <a16:creationId xmlns:a16="http://schemas.microsoft.com/office/drawing/2014/main" id="{9445503A-D671-42FD-8762-A4BB0BDDD6B2}"/>
                </a:ext>
              </a:extLst>
            </p:cNvPr>
            <p:cNvSpPr/>
            <p:nvPr/>
          </p:nvSpPr>
          <p:spPr>
            <a:xfrm>
              <a:off x="3847179" y="1294078"/>
              <a:ext cx="4114800" cy="3086100"/>
            </a:xfrm>
            <a:custGeom>
              <a:avLst/>
              <a:gdLst>
                <a:gd name="connsiteX0" fmla="*/ 4116608 w 4114800"/>
                <a:gd name="connsiteY0" fmla="*/ 7144 h 3086100"/>
                <a:gd name="connsiteX1" fmla="*/ 377379 w 4114800"/>
                <a:gd name="connsiteY1" fmla="*/ 7144 h 3086100"/>
                <a:gd name="connsiteX2" fmla="*/ 348233 w 4114800"/>
                <a:gd name="connsiteY2" fmla="*/ 2061591 h 3086100"/>
                <a:gd name="connsiteX3" fmla="*/ 353376 w 4114800"/>
                <a:gd name="connsiteY3" fmla="*/ 2065687 h 3086100"/>
                <a:gd name="connsiteX4" fmla="*/ 1322926 w 4114800"/>
                <a:gd name="connsiteY4" fmla="*/ 1991487 h 3086100"/>
                <a:gd name="connsiteX5" fmla="*/ 2757677 w 4114800"/>
                <a:gd name="connsiteY5" fmla="*/ 1467898 h 3086100"/>
                <a:gd name="connsiteX6" fmla="*/ 4116608 w 4114800"/>
                <a:gd name="connsiteY6" fmla="*/ 3083909 h 3086100"/>
                <a:gd name="connsiteX7" fmla="*/ 4116608 w 4114800"/>
                <a:gd name="connsiteY7" fmla="*/ 7144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800" h="3086100">
                  <a:moveTo>
                    <a:pt x="4116608" y="7144"/>
                  </a:moveTo>
                  <a:lnTo>
                    <a:pt x="377379" y="7144"/>
                  </a:lnTo>
                  <a:cubicBezTo>
                    <a:pt x="377379" y="7144"/>
                    <a:pt x="-435865" y="1427893"/>
                    <a:pt x="348233" y="2061591"/>
                  </a:cubicBezTo>
                  <a:cubicBezTo>
                    <a:pt x="349852" y="2062925"/>
                    <a:pt x="351661" y="2064353"/>
                    <a:pt x="353376" y="2065687"/>
                  </a:cubicBezTo>
                  <a:cubicBezTo>
                    <a:pt x="397858" y="2099786"/>
                    <a:pt x="734852" y="2330387"/>
                    <a:pt x="1322926" y="1991487"/>
                  </a:cubicBezTo>
                  <a:cubicBezTo>
                    <a:pt x="1955481" y="1627061"/>
                    <a:pt x="2445638" y="1346359"/>
                    <a:pt x="2757677" y="1467898"/>
                  </a:cubicBezTo>
                  <a:cubicBezTo>
                    <a:pt x="2894456" y="1645920"/>
                    <a:pt x="3664838" y="2812733"/>
                    <a:pt x="4116608" y="3083909"/>
                  </a:cubicBezTo>
                  <a:cubicBezTo>
                    <a:pt x="4116608" y="2760916"/>
                    <a:pt x="4116608" y="7144"/>
                    <a:pt x="4116608" y="7144"/>
                  </a:cubicBezTo>
                </a:path>
              </a:pathLst>
            </a:custGeom>
            <a:solidFill>
              <a:srgbClr val="0075B3"/>
            </a:solidFill>
            <a:ln w="9525" cap="flat">
              <a:noFill/>
              <a:prstDash val="solid"/>
              <a:miter/>
            </a:ln>
          </p:spPr>
          <p:txBody>
            <a:bodyPr rtlCol="0" anchor="ctr"/>
            <a:lstStyle/>
            <a:p>
              <a:endParaRPr lang="en-US"/>
            </a:p>
          </p:txBody>
        </p:sp>
      </p:grpSp>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23"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592000" y="549001"/>
            <a:ext cx="5392948" cy="2058654"/>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p:ph type="subTitle" idx="1" hasCustomPrompt="1"/>
          </p:nvPr>
        </p:nvSpPr>
        <p:spPr>
          <a:xfrm>
            <a:off x="7824001" y="4599973"/>
            <a:ext cx="3096000"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6000"/>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5491220"/>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183182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2019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579"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8644"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userDrawn="1"/>
        </p:nvSpPr>
        <p:spPr>
          <a:xfrm>
            <a:off x="9055100" y="6489700"/>
            <a:ext cx="31369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598887" y="279401"/>
            <a:ext cx="6872513" cy="6313712"/>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50000"/>
                  </a:schemeClr>
                </a:solidFill>
                <a:cs typeface="Arial" panose="020B0604020202020204" pitchFamily="34" charset="0"/>
              </a:rPr>
              <a:pPr algn="r"/>
              <a:t>‹#›</a:t>
            </a:fld>
            <a:endParaRPr lang="en-US" sz="800" dirty="0">
              <a:solidFill>
                <a:schemeClr val="bg1">
                  <a:lumMod val="50000"/>
                </a:schemeClr>
              </a:solidFill>
              <a:cs typeface="Arial" panose="020B0604020202020204" pitchFamily="34" charset="0"/>
            </a:endParaRP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50000"/>
                  </a:schemeClr>
                </a:solidFill>
              </a:rPr>
              <a:t>© Capgemini 2019. All rights reserved |</a:t>
            </a:r>
          </a:p>
        </p:txBody>
      </p:sp>
      <p:sp>
        <p:nvSpPr>
          <p:cNvPr id="2" name="Title 1"/>
          <p:cNvSpPr>
            <a:spLocks noGrp="1"/>
          </p:cNvSpPr>
          <p:nvPr>
            <p:ph type="title"/>
          </p:nvPr>
        </p:nvSpPr>
        <p:spPr>
          <a:xfrm>
            <a:off x="227349" y="-1"/>
            <a:ext cx="5636422" cy="1785257"/>
          </a:xfrm>
          <a:prstGeom prst="rect">
            <a:avLst/>
          </a:prstGeom>
        </p:spPr>
        <p:txBody>
          <a:bodyPr/>
          <a:lstStyle/>
          <a:p>
            <a:r>
              <a:rPr lang="en-US"/>
              <a:t>Click to edit Master title style</a:t>
            </a:r>
            <a:endParaRPr lang="en-GB" dirty="0"/>
          </a:p>
        </p:txBody>
      </p:sp>
      <p:sp>
        <p:nvSpPr>
          <p:cNvPr id="4"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Espace réservé du texte 10"/>
          <p:cNvSpPr>
            <a:spLocks noGrp="1"/>
          </p:cNvSpPr>
          <p:nvPr>
            <p:ph type="body" sz="quarter" idx="10"/>
          </p:nvPr>
        </p:nvSpPr>
        <p:spPr>
          <a:xfrm>
            <a:off x="227013" y="2565000"/>
            <a:ext cx="9253537" cy="392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055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87"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56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2.xml"/><Relationship Id="rId7" Type="http://schemas.openxmlformats.org/officeDocument/2006/relationships/tags" Target="../tags/tag7.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vmlDrawing" Target="../drawings/vmlDrawing6.vml"/><Relationship Id="rId5"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slideLayout" Target="../slideLayouts/slideLayout16.xml"/><Relationship Id="rId7" Type="http://schemas.openxmlformats.org/officeDocument/2006/relationships/vmlDrawing" Target="../drawings/vmlDrawing11.v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image" Target="../media/image1.emf"/><Relationship Id="rId4" Type="http://schemas.openxmlformats.org/officeDocument/2006/relationships/slideLayout" Target="../slideLayouts/slideLayout17.xml"/><Relationship Id="rId9" Type="http://schemas.openxmlformats.org/officeDocument/2006/relationships/oleObject" Target="../embeddings/oleObject10.bin"/></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1.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oleObject" Target="../embeddings/oleObject15.bin"/><Relationship Id="rId5" Type="http://schemas.openxmlformats.org/officeDocument/2006/relationships/tags" Target="../tags/tag18.xml"/><Relationship Id="rId4" Type="http://schemas.openxmlformats.org/officeDocument/2006/relationships/vmlDrawing" Target="../drawings/vmlDrawing17.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73" name="think-cell Slide" r:id="rId13" imgW="270" imgH="270" progId="TCLayout.ActiveDocument.1">
                  <p:embed/>
                </p:oleObj>
              </mc:Choice>
              <mc:Fallback>
                <p:oleObj name="think-cell Slide" r:id="rId13" imgW="270" imgH="270" progId="TCLayout.ActiveDocument.1">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2019.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Presentation Title | Author | Date</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34" r:id="rId6"/>
    <p:sldLayoutId id="2147483882" r:id="rId7"/>
    <p:sldLayoutId id="2147483821" r:id="rId8"/>
    <p:sldLayoutId id="2147483877" r:id="rId9"/>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94" name="think-cell Slide" r:id="rId8" imgW="270" imgH="270" progId="TCLayout.ActiveDocument.1">
                  <p:embed/>
                </p:oleObj>
              </mc:Choice>
              <mc:Fallback>
                <p:oleObj name="think-cell Slide" r:id="rId8" imgW="270" imgH="270" progId="TCLayout.ActiveDocument.1">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8"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2019. All rights reserved  </a:t>
            </a:r>
            <a:r>
              <a:rPr lang="en-US" dirty="0">
                <a:solidFill>
                  <a:schemeClr val="accent2"/>
                </a:solidFill>
              </a:rPr>
              <a:t>|</a:t>
            </a:r>
          </a:p>
        </p:txBody>
      </p:sp>
      <p:grpSp>
        <p:nvGrpSpPr>
          <p:cNvPr id="16" name="Groupe 15">
            <a:extLst>
              <a:ext uri="{FF2B5EF4-FFF2-40B4-BE49-F238E27FC236}">
                <a16:creationId xmlns:a16="http://schemas.microsoft.com/office/drawing/2014/main" id="{9CCBF2C1-AE84-4920-BA55-06A21A3C64E9}"/>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B08F5EF3-2356-4B1F-860E-01CACCDDB0B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8" name="Rectangle 17">
              <a:extLst>
                <a:ext uri="{FF2B5EF4-FFF2-40B4-BE49-F238E27FC236}">
                  <a16:creationId xmlns:a16="http://schemas.microsoft.com/office/drawing/2014/main" id="{AA3EC8E9-315E-47E1-AF32-83834998FDA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7DAF62B2-11CC-4B22-9A4B-18FA2DE2B586}"/>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C75D6175-E1F7-4C00-B893-FDD3A3F704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B23D6F31-6A70-49F8-85C0-D3D2946BE1DF}"/>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84" r:id="rId2"/>
    <p:sldLayoutId id="2147483876" r:id="rId3"/>
    <p:sldLayoutId id="2147483885"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652" name="think-cell Slide" r:id="rId9" imgW="270" imgH="270" progId="TCLayout.ActiveDocument.1">
                  <p:embed/>
                </p:oleObj>
              </mc:Choice>
              <mc:Fallback>
                <p:oleObj name="think-cell Slide" r:id="rId9" imgW="270" imgH="270" progId="TCLayout.ActiveDocument.1">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80" r:id="rId4"/>
    <p:sldLayoutId id="2147483881" r:id="rId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769"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016499" y="3124201"/>
            <a:ext cx="6899275" cy="1142999"/>
          </a:xfrm>
        </p:spPr>
        <p:txBody>
          <a:bodyPr/>
          <a:lstStyle/>
          <a:p>
            <a:r>
              <a:rPr lang="en-GB" sz="4000" dirty="0">
                <a:latin typeface="Arial Black" panose="020B0A04020102020204" pitchFamily="34" charset="0"/>
              </a:rPr>
              <a:t>Cab Booking Application</a:t>
            </a:r>
          </a:p>
        </p:txBody>
      </p:sp>
      <p:sp>
        <p:nvSpPr>
          <p:cNvPr id="5" name="Subtitle 4"/>
          <p:cNvSpPr>
            <a:spLocks noGrp="1"/>
          </p:cNvSpPr>
          <p:nvPr>
            <p:ph type="subTitle" idx="1"/>
          </p:nvPr>
        </p:nvSpPr>
        <p:spPr>
          <a:xfrm>
            <a:off x="381000" y="4419600"/>
            <a:ext cx="2527301" cy="1965086"/>
          </a:xfrm>
        </p:spPr>
        <p:txBody>
          <a:bodyPr/>
          <a:lstStyle/>
          <a:p>
            <a:r>
              <a:rPr lang="en-US" sz="2000" dirty="0">
                <a:solidFill>
                  <a:schemeClr val="tx1"/>
                </a:solidFill>
                <a:latin typeface="Arial" panose="020B0604020202020204" pitchFamily="34" charset="0"/>
                <a:cs typeface="Arial" panose="020B0604020202020204" pitchFamily="34" charset="0"/>
              </a:rPr>
              <a:t>By: -</a:t>
            </a:r>
          </a:p>
          <a:p>
            <a:r>
              <a:rPr lang="en-US" sz="2000" dirty="0">
                <a:solidFill>
                  <a:schemeClr val="tx1"/>
                </a:solidFill>
                <a:latin typeface="Arial" panose="020B0604020202020204" pitchFamily="34" charset="0"/>
                <a:cs typeface="Arial" panose="020B0604020202020204" pitchFamily="34" charset="0"/>
              </a:rPr>
              <a:t>Akash (46001179)</a:t>
            </a:r>
          </a:p>
          <a:p>
            <a:r>
              <a:rPr lang="en-US" sz="2000" dirty="0">
                <a:solidFill>
                  <a:schemeClr val="tx1"/>
                </a:solidFill>
                <a:latin typeface="Arial" panose="020B0604020202020204" pitchFamily="34" charset="0"/>
                <a:cs typeface="Arial" panose="020B0604020202020204" pitchFamily="34" charset="0"/>
              </a:rPr>
              <a:t>Aman (46001780)</a:t>
            </a:r>
          </a:p>
          <a:p>
            <a:r>
              <a:rPr lang="en-US" sz="2000" dirty="0">
                <a:solidFill>
                  <a:schemeClr val="tx1"/>
                </a:solidFill>
                <a:latin typeface="Arial" panose="020B0604020202020204" pitchFamily="34" charset="0"/>
                <a:cs typeface="Arial" panose="020B0604020202020204" pitchFamily="34" charset="0"/>
              </a:rPr>
              <a:t>Anchita (46002265)</a:t>
            </a:r>
          </a:p>
          <a:p>
            <a:r>
              <a:rPr lang="en-US" sz="2000" dirty="0">
                <a:solidFill>
                  <a:schemeClr val="tx1"/>
                </a:solidFill>
                <a:latin typeface="Arial" panose="020B0604020202020204" pitchFamily="34" charset="0"/>
                <a:cs typeface="Arial" panose="020B0604020202020204" pitchFamily="34" charset="0"/>
              </a:rPr>
              <a:t>Shubham (46002223)</a:t>
            </a:r>
          </a:p>
          <a:p>
            <a:r>
              <a:rPr lang="en-US" sz="2000" dirty="0">
                <a:solidFill>
                  <a:schemeClr val="tx1"/>
                </a:solidFill>
                <a:latin typeface="Arial" panose="020B0604020202020204" pitchFamily="34" charset="0"/>
                <a:cs typeface="Arial" panose="020B0604020202020204" pitchFamily="34" charset="0"/>
              </a:rPr>
              <a:t>Surjani (46001701)</a:t>
            </a:r>
          </a:p>
          <a:p>
            <a:r>
              <a:rPr lang="en-US" sz="2000" dirty="0">
                <a:solidFill>
                  <a:schemeClr val="tx1"/>
                </a:solidFill>
                <a:latin typeface="Arial" panose="020B0604020202020204" pitchFamily="34" charset="0"/>
                <a:cs typeface="Arial" panose="020B0604020202020204" pitchFamily="34" charset="0"/>
              </a:rPr>
              <a:t>Vineeta (46004887)</a:t>
            </a:r>
          </a:p>
          <a:p>
            <a:r>
              <a:rPr lang="en-US" sz="2000" dirty="0">
                <a:solidFill>
                  <a:schemeClr val="tx1"/>
                </a:solidFill>
                <a:latin typeface="Arial" panose="020B0604020202020204" pitchFamily="34" charset="0"/>
                <a:cs typeface="Arial" panose="020B0604020202020204" pitchFamily="34" charset="0"/>
              </a:rPr>
              <a:t>Vishal (46001972)</a:t>
            </a:r>
          </a:p>
          <a:p>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5FE9F-5A95-4BC3-96CE-E1A48309BFD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43150" y="728662"/>
            <a:ext cx="7505700" cy="5400675"/>
          </a:xfrm>
          <a:prstGeom prst="rect">
            <a:avLst/>
          </a:prstGeom>
          <a:noFill/>
          <a:ln>
            <a:noFill/>
          </a:ln>
        </p:spPr>
      </p:pic>
      <p:sp>
        <p:nvSpPr>
          <p:cNvPr id="3" name="TextBox 2">
            <a:extLst>
              <a:ext uri="{FF2B5EF4-FFF2-40B4-BE49-F238E27FC236}">
                <a16:creationId xmlns:a16="http://schemas.microsoft.com/office/drawing/2014/main" id="{AFF710CB-74E1-4AF8-ACA1-8448AEA699FB}"/>
              </a:ext>
            </a:extLst>
          </p:cNvPr>
          <p:cNvSpPr txBox="1"/>
          <p:nvPr/>
        </p:nvSpPr>
        <p:spPr>
          <a:xfrm>
            <a:off x="0" y="61912"/>
            <a:ext cx="2895600" cy="707886"/>
          </a:xfrm>
          <a:prstGeom prst="rect">
            <a:avLst/>
          </a:prstGeom>
          <a:noFill/>
        </p:spPr>
        <p:txBody>
          <a:bodyPr wrap="square" rtlCol="0">
            <a:spAutoFit/>
          </a:bodyPr>
          <a:lstStyle/>
          <a:p>
            <a:r>
              <a:rPr lang="en-US" sz="2000" u="sng" dirty="0"/>
              <a:t>Sequence Diagram</a:t>
            </a:r>
          </a:p>
          <a:p>
            <a:r>
              <a:rPr lang="en-US" sz="2000" u="sng" dirty="0"/>
              <a:t>(Driver)</a:t>
            </a:r>
          </a:p>
        </p:txBody>
      </p:sp>
    </p:spTree>
    <p:extLst>
      <p:ext uri="{BB962C8B-B14F-4D97-AF65-F5344CB8AC3E}">
        <p14:creationId xmlns:p14="http://schemas.microsoft.com/office/powerpoint/2010/main" val="915611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18120-FE08-41A7-9379-C56FB23C4BC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0"/>
            <a:ext cx="7315200" cy="6796088"/>
          </a:xfrm>
          <a:prstGeom prst="rect">
            <a:avLst/>
          </a:prstGeom>
          <a:noFill/>
          <a:ln>
            <a:noFill/>
          </a:ln>
        </p:spPr>
      </p:pic>
      <p:sp>
        <p:nvSpPr>
          <p:cNvPr id="3" name="TextBox 2">
            <a:extLst>
              <a:ext uri="{FF2B5EF4-FFF2-40B4-BE49-F238E27FC236}">
                <a16:creationId xmlns:a16="http://schemas.microsoft.com/office/drawing/2014/main" id="{26D8EB0D-DCD1-44F2-BBA2-5F257F545AC5}"/>
              </a:ext>
            </a:extLst>
          </p:cNvPr>
          <p:cNvSpPr txBox="1"/>
          <p:nvPr/>
        </p:nvSpPr>
        <p:spPr>
          <a:xfrm>
            <a:off x="0" y="61912"/>
            <a:ext cx="2895600" cy="707886"/>
          </a:xfrm>
          <a:prstGeom prst="rect">
            <a:avLst/>
          </a:prstGeom>
          <a:noFill/>
        </p:spPr>
        <p:txBody>
          <a:bodyPr wrap="square" rtlCol="0">
            <a:spAutoFit/>
          </a:bodyPr>
          <a:lstStyle/>
          <a:p>
            <a:r>
              <a:rPr lang="en-US" sz="2000" u="sng" dirty="0"/>
              <a:t>Activity Diagram</a:t>
            </a:r>
          </a:p>
          <a:p>
            <a:r>
              <a:rPr lang="en-US" sz="2000" u="sng" dirty="0"/>
              <a:t>(Customer)</a:t>
            </a:r>
          </a:p>
        </p:txBody>
      </p:sp>
    </p:spTree>
    <p:extLst>
      <p:ext uri="{BB962C8B-B14F-4D97-AF65-F5344CB8AC3E}">
        <p14:creationId xmlns:p14="http://schemas.microsoft.com/office/powerpoint/2010/main" val="2440136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77EF9B-90DA-4520-A874-4C91F25827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29672" y="0"/>
            <a:ext cx="5185728" cy="6858000"/>
          </a:xfrm>
          <a:prstGeom prst="rect">
            <a:avLst/>
          </a:prstGeom>
          <a:noFill/>
          <a:ln>
            <a:noFill/>
          </a:ln>
        </p:spPr>
      </p:pic>
      <p:sp>
        <p:nvSpPr>
          <p:cNvPr id="3" name="TextBox 2">
            <a:extLst>
              <a:ext uri="{FF2B5EF4-FFF2-40B4-BE49-F238E27FC236}">
                <a16:creationId xmlns:a16="http://schemas.microsoft.com/office/drawing/2014/main" id="{E3B8F0BC-9FB2-4E32-94C6-E37DAA49662B}"/>
              </a:ext>
            </a:extLst>
          </p:cNvPr>
          <p:cNvSpPr txBox="1"/>
          <p:nvPr/>
        </p:nvSpPr>
        <p:spPr>
          <a:xfrm>
            <a:off x="0" y="61912"/>
            <a:ext cx="2895600" cy="707886"/>
          </a:xfrm>
          <a:prstGeom prst="rect">
            <a:avLst/>
          </a:prstGeom>
          <a:noFill/>
        </p:spPr>
        <p:txBody>
          <a:bodyPr wrap="square" rtlCol="0">
            <a:spAutoFit/>
          </a:bodyPr>
          <a:lstStyle/>
          <a:p>
            <a:r>
              <a:rPr lang="en-US" sz="2000" u="sng" dirty="0"/>
              <a:t>Activity Diagram</a:t>
            </a:r>
          </a:p>
          <a:p>
            <a:r>
              <a:rPr lang="en-US" sz="2000" u="sng" dirty="0"/>
              <a:t>(Driver)</a:t>
            </a:r>
          </a:p>
        </p:txBody>
      </p:sp>
    </p:spTree>
    <p:extLst>
      <p:ext uri="{BB962C8B-B14F-4D97-AF65-F5344CB8AC3E}">
        <p14:creationId xmlns:p14="http://schemas.microsoft.com/office/powerpoint/2010/main" val="11802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88C73-2A5B-4330-905A-856E7D4B63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ln>
            <a:noFill/>
          </a:ln>
        </p:spPr>
      </p:pic>
      <p:sp>
        <p:nvSpPr>
          <p:cNvPr id="3" name="TextBox 2">
            <a:extLst>
              <a:ext uri="{FF2B5EF4-FFF2-40B4-BE49-F238E27FC236}">
                <a16:creationId xmlns:a16="http://schemas.microsoft.com/office/drawing/2014/main" id="{852F5B67-49A4-4FA6-86D7-6683661B90FE}"/>
              </a:ext>
            </a:extLst>
          </p:cNvPr>
          <p:cNvSpPr txBox="1"/>
          <p:nvPr/>
        </p:nvSpPr>
        <p:spPr>
          <a:xfrm>
            <a:off x="0" y="61912"/>
            <a:ext cx="2895600" cy="707886"/>
          </a:xfrm>
          <a:prstGeom prst="rect">
            <a:avLst/>
          </a:prstGeom>
          <a:noFill/>
        </p:spPr>
        <p:txBody>
          <a:bodyPr wrap="square" rtlCol="0">
            <a:spAutoFit/>
          </a:bodyPr>
          <a:lstStyle/>
          <a:p>
            <a:r>
              <a:rPr lang="en-US" sz="2000" u="sng" dirty="0"/>
              <a:t>Activity Diagram</a:t>
            </a:r>
          </a:p>
          <a:p>
            <a:r>
              <a:rPr lang="en-US" sz="2000" u="sng" dirty="0"/>
              <a:t>(Admin)</a:t>
            </a:r>
          </a:p>
        </p:txBody>
      </p:sp>
    </p:spTree>
    <p:extLst>
      <p:ext uri="{BB962C8B-B14F-4D97-AF65-F5344CB8AC3E}">
        <p14:creationId xmlns:p14="http://schemas.microsoft.com/office/powerpoint/2010/main" val="64190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30CEF6-3C56-452A-90CF-243808CC25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7162800" cy="6858000"/>
          </a:xfrm>
          <a:prstGeom prst="rect">
            <a:avLst/>
          </a:prstGeom>
          <a:noFill/>
          <a:ln>
            <a:noFill/>
          </a:ln>
        </p:spPr>
      </p:pic>
      <p:sp>
        <p:nvSpPr>
          <p:cNvPr id="3" name="TextBox 2">
            <a:extLst>
              <a:ext uri="{FF2B5EF4-FFF2-40B4-BE49-F238E27FC236}">
                <a16:creationId xmlns:a16="http://schemas.microsoft.com/office/drawing/2014/main" id="{7A662500-7ABC-4004-8DD2-9F67DA766BCD}"/>
              </a:ext>
            </a:extLst>
          </p:cNvPr>
          <p:cNvSpPr txBox="1"/>
          <p:nvPr/>
        </p:nvSpPr>
        <p:spPr>
          <a:xfrm>
            <a:off x="0" y="61912"/>
            <a:ext cx="2895600" cy="707886"/>
          </a:xfrm>
          <a:prstGeom prst="rect">
            <a:avLst/>
          </a:prstGeom>
          <a:noFill/>
        </p:spPr>
        <p:txBody>
          <a:bodyPr wrap="square" rtlCol="0">
            <a:spAutoFit/>
          </a:bodyPr>
          <a:lstStyle/>
          <a:p>
            <a:r>
              <a:rPr lang="en-US" sz="2000" u="sng" dirty="0"/>
              <a:t>ER Diagram</a:t>
            </a:r>
          </a:p>
          <a:p>
            <a:endParaRPr lang="en-US" sz="2000" u="sng" dirty="0"/>
          </a:p>
        </p:txBody>
      </p:sp>
    </p:spTree>
    <p:extLst>
      <p:ext uri="{BB962C8B-B14F-4D97-AF65-F5344CB8AC3E}">
        <p14:creationId xmlns:p14="http://schemas.microsoft.com/office/powerpoint/2010/main" val="423995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C3842F-E0C4-4C54-93EB-CFE88CD27EE2}"/>
              </a:ext>
            </a:extLst>
          </p:cNvPr>
          <p:cNvSpPr>
            <a:spLocks noGrp="1"/>
          </p:cNvSpPr>
          <p:nvPr>
            <p:ph type="body" sz="quarter" idx="11"/>
          </p:nvPr>
        </p:nvSpPr>
        <p:spPr>
          <a:xfrm>
            <a:off x="460708" y="394757"/>
            <a:ext cx="11350292" cy="5777443"/>
          </a:xfrm>
        </p:spPr>
        <p:txBody>
          <a:bodyPr/>
          <a:lstStyle/>
          <a:p>
            <a:r>
              <a:rPr lang="en-US" dirty="0">
                <a:solidFill>
                  <a:srgbClr val="2B0A3D"/>
                </a:solidFill>
              </a:rPr>
              <a:t>Problem Statement</a:t>
            </a:r>
          </a:p>
          <a:p>
            <a:endParaRPr lang="en-US" dirty="0">
              <a:solidFill>
                <a:srgbClr val="2B0A3D"/>
              </a:solidFill>
            </a:endParaRPr>
          </a:p>
          <a:p>
            <a:endParaRPr lang="en-US" dirty="0">
              <a:solidFill>
                <a:srgbClr val="2B0A3D"/>
              </a:solidFill>
            </a:endParaRPr>
          </a:p>
          <a:p>
            <a:r>
              <a:rPr lang="en-US" sz="2400" dirty="0">
                <a:solidFill>
                  <a:srgbClr val="2B0A3D"/>
                </a:solidFill>
                <a:latin typeface="Arial" panose="020B0604020202020204" pitchFamily="34" charset="0"/>
                <a:cs typeface="Arial" panose="020B0604020202020204" pitchFamily="34" charset="0"/>
              </a:rPr>
              <a:t>To create an online cab booking application </a:t>
            </a:r>
          </a:p>
          <a:p>
            <a:endParaRPr lang="en-US" sz="2400" dirty="0">
              <a:solidFill>
                <a:srgbClr val="2B0A3D"/>
              </a:solidFill>
              <a:latin typeface="Arial" panose="020B0604020202020204" pitchFamily="34" charset="0"/>
              <a:cs typeface="Arial" panose="020B0604020202020204" pitchFamily="34" charset="0"/>
            </a:endParaRPr>
          </a:p>
          <a:p>
            <a:endParaRPr lang="en-US" sz="2400" dirty="0">
              <a:solidFill>
                <a:srgbClr val="2B0A3D"/>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B0A3D"/>
                </a:solidFill>
                <a:latin typeface="Arial" panose="020B0604020202020204" pitchFamily="34" charset="0"/>
                <a:cs typeface="Arial" panose="020B0604020202020204" pitchFamily="34" charset="0"/>
              </a:rPr>
              <a:t>Customer can book the cab as per their choice of </a:t>
            </a:r>
          </a:p>
          <a:p>
            <a:r>
              <a:rPr lang="en-US" sz="2000" dirty="0">
                <a:solidFill>
                  <a:srgbClr val="2B0A3D"/>
                </a:solidFill>
                <a:latin typeface="Arial" panose="020B0604020202020204" pitchFamily="34" charset="0"/>
                <a:cs typeface="Arial" panose="020B0604020202020204" pitchFamily="34" charset="0"/>
              </a:rPr>
              <a:t>source and destination.</a:t>
            </a:r>
          </a:p>
          <a:p>
            <a:pPr marL="342900" indent="-342900">
              <a:buFont typeface="Arial" panose="020B0604020202020204" pitchFamily="34" charset="0"/>
              <a:buChar char="•"/>
            </a:pPr>
            <a:r>
              <a:rPr lang="en-US" sz="2000" dirty="0">
                <a:solidFill>
                  <a:srgbClr val="2B0A3D"/>
                </a:solidFill>
                <a:latin typeface="Arial" panose="020B0604020202020204" pitchFamily="34" charset="0"/>
                <a:cs typeface="Arial" panose="020B0604020202020204" pitchFamily="34" charset="0"/>
              </a:rPr>
              <a:t>Driver can start and end the trip selected by customer.</a:t>
            </a:r>
          </a:p>
          <a:p>
            <a:pPr marL="342900" indent="-342900">
              <a:buFont typeface="Arial" panose="020B0604020202020204" pitchFamily="34" charset="0"/>
              <a:buChar char="•"/>
            </a:pPr>
            <a:r>
              <a:rPr lang="en-US" sz="2000" dirty="0">
                <a:solidFill>
                  <a:srgbClr val="2B0A3D"/>
                </a:solidFill>
                <a:latin typeface="Arial" panose="020B0604020202020204" pitchFamily="34" charset="0"/>
                <a:cs typeface="Arial" panose="020B0604020202020204" pitchFamily="34" charset="0"/>
              </a:rPr>
              <a:t>The admin can view booking details, verify driver by </a:t>
            </a:r>
          </a:p>
          <a:p>
            <a:r>
              <a:rPr lang="en-US" sz="2000" dirty="0">
                <a:solidFill>
                  <a:srgbClr val="2B0A3D"/>
                </a:solidFill>
                <a:latin typeface="Arial" panose="020B0604020202020204" pitchFamily="34" charset="0"/>
                <a:cs typeface="Arial" panose="020B0604020202020204" pitchFamily="34" charset="0"/>
              </a:rPr>
              <a:t>changing status.</a:t>
            </a:r>
          </a:p>
          <a:p>
            <a:endParaRPr lang="en-US" sz="2000" dirty="0">
              <a:solidFill>
                <a:srgbClr val="2B0A3D"/>
              </a:solidFill>
              <a:latin typeface="Arial" panose="020B0604020202020204" pitchFamily="34" charset="0"/>
              <a:cs typeface="Arial" panose="020B0604020202020204" pitchFamily="34" charset="0"/>
            </a:endParaRPr>
          </a:p>
          <a:p>
            <a:endParaRPr lang="en-US" dirty="0">
              <a:solidFill>
                <a:srgbClr val="2B0A3D"/>
              </a:solidFill>
            </a:endParaRPr>
          </a:p>
          <a:p>
            <a:r>
              <a:rPr lang="en-US" dirty="0">
                <a:solidFill>
                  <a:srgbClr val="2B0A3D"/>
                </a:solidFill>
              </a:rPr>
              <a:t>         </a:t>
            </a:r>
          </a:p>
        </p:txBody>
      </p:sp>
      <p:pic>
        <p:nvPicPr>
          <p:cNvPr id="5" name="Picture 4">
            <a:extLst>
              <a:ext uri="{FF2B5EF4-FFF2-40B4-BE49-F238E27FC236}">
                <a16:creationId xmlns:a16="http://schemas.microsoft.com/office/drawing/2014/main" id="{D17E18E4-5933-476F-A583-AA6E09D776A1}"/>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13714" r="11111"/>
          <a:stretch/>
        </p:blipFill>
        <p:spPr>
          <a:xfrm>
            <a:off x="7079779" y="2209800"/>
            <a:ext cx="4648200" cy="3835400"/>
          </a:xfrm>
          <a:prstGeom prst="rect">
            <a:avLst/>
          </a:prstGeom>
        </p:spPr>
      </p:pic>
    </p:spTree>
    <p:extLst>
      <p:ext uri="{BB962C8B-B14F-4D97-AF65-F5344CB8AC3E}">
        <p14:creationId xmlns:p14="http://schemas.microsoft.com/office/powerpoint/2010/main" val="2335763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F5707FF-3F83-4496-9BC3-3C9F0DE09B1F}"/>
              </a:ext>
            </a:extLst>
          </p:cNvPr>
          <p:cNvSpPr txBox="1"/>
          <p:nvPr/>
        </p:nvSpPr>
        <p:spPr>
          <a:xfrm>
            <a:off x="304800" y="381000"/>
            <a:ext cx="9677400" cy="6063198"/>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Technology Used:</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Java 8(base programming language)</a:t>
            </a:r>
          </a:p>
          <a:p>
            <a:r>
              <a:rPr lang="en-US" sz="2400" dirty="0">
                <a:latin typeface="Calibri" panose="020F0502020204030204" pitchFamily="34" charset="0"/>
                <a:cs typeface="Calibri" panose="020F0502020204030204" pitchFamily="34" charset="0"/>
              </a:rPr>
              <a:t>Eclipse IDE </a:t>
            </a:r>
            <a:r>
              <a:rPr lang="en-US" dirty="0"/>
              <a:t>4.12.0</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Jdk1.8.0_65</a:t>
            </a:r>
          </a:p>
          <a:p>
            <a:r>
              <a:rPr lang="en-US" sz="2400" dirty="0">
                <a:latin typeface="Calibri" panose="020F0502020204030204" pitchFamily="34" charset="0"/>
                <a:cs typeface="Calibri" panose="020F0502020204030204" pitchFamily="34" charset="0"/>
              </a:rPr>
              <a:t>Jre1.8.0_65</a:t>
            </a:r>
          </a:p>
          <a:p>
            <a:r>
              <a:rPr lang="en-US" sz="2400" dirty="0">
                <a:latin typeface="Calibri" panose="020F0502020204030204" pitchFamily="34" charset="0"/>
                <a:cs typeface="Calibri" panose="020F0502020204030204" pitchFamily="34" charset="0"/>
              </a:rPr>
              <a:t>Junit 4.12</a:t>
            </a:r>
          </a:p>
          <a:p>
            <a:r>
              <a:rPr lang="en-US" sz="2400" dirty="0">
                <a:latin typeface="Calibri" panose="020F0502020204030204" pitchFamily="34" charset="0"/>
                <a:cs typeface="Calibri" panose="020F0502020204030204" pitchFamily="34" charset="0"/>
              </a:rPr>
              <a:t>Spring Web 5.1.10.RELEASE</a:t>
            </a:r>
          </a:p>
          <a:p>
            <a:r>
              <a:rPr lang="en-US" sz="2400" dirty="0">
                <a:latin typeface="Calibri" panose="020F0502020204030204" pitchFamily="34" charset="0"/>
                <a:cs typeface="Calibri" panose="020F0502020204030204" pitchFamily="34" charset="0"/>
              </a:rPr>
              <a:t>Spring Boot 2.1.9</a:t>
            </a:r>
          </a:p>
          <a:p>
            <a:r>
              <a:rPr lang="en-US" sz="2400" dirty="0">
                <a:latin typeface="Calibri" panose="020F0502020204030204" pitchFamily="34" charset="0"/>
                <a:cs typeface="Calibri" panose="020F0502020204030204" pitchFamily="34" charset="0"/>
              </a:rPr>
              <a:t>Spring Data 2.1.9</a:t>
            </a:r>
          </a:p>
          <a:p>
            <a:r>
              <a:rPr lang="en-US" sz="2400" dirty="0">
                <a:latin typeface="Calibri" panose="020F0502020204030204" pitchFamily="34" charset="0"/>
                <a:cs typeface="Calibri" panose="020F0502020204030204" pitchFamily="34" charset="0"/>
              </a:rPr>
              <a:t>My SQL 5.5.43(database storage)</a:t>
            </a:r>
          </a:p>
          <a:p>
            <a:r>
              <a:rPr lang="en-US" sz="2400" dirty="0">
                <a:latin typeface="Calibri" panose="020F0502020204030204" pitchFamily="34" charset="0"/>
                <a:cs typeface="Calibri" panose="020F0502020204030204" pitchFamily="34" charset="0"/>
              </a:rPr>
              <a:t>GIT 2.23.0(DevOps VCS tool)</a:t>
            </a:r>
          </a:p>
          <a:p>
            <a:r>
              <a:rPr lang="en-US" sz="2400" dirty="0">
                <a:latin typeface="Calibri" panose="020F0502020204030204" pitchFamily="34" charset="0"/>
                <a:cs typeface="Calibri" panose="020F0502020204030204" pitchFamily="34" charset="0"/>
              </a:rPr>
              <a:t>Maven 4.0.0(DevOps tool- Build &amp; manage project)</a:t>
            </a:r>
          </a:p>
          <a:p>
            <a:r>
              <a:rPr lang="en-US" sz="2400" dirty="0">
                <a:latin typeface="Calibri" panose="020F0502020204030204" pitchFamily="34" charset="0"/>
                <a:cs typeface="Calibri" panose="020F0502020204030204" pitchFamily="34" charset="0"/>
              </a:rPr>
              <a:t>Postman 7.11.0(for running RESTful service)</a:t>
            </a:r>
          </a:p>
          <a:p>
            <a:r>
              <a:rPr lang="en-US" sz="2400" dirty="0">
                <a:latin typeface="Calibri" panose="020F0502020204030204" pitchFamily="34" charset="0"/>
                <a:cs typeface="Calibri" panose="020F0502020204030204" pitchFamily="34" charset="0"/>
              </a:rPr>
              <a:t>Node JS 10.16.2(Javascript Runtime Environment)</a:t>
            </a:r>
          </a:p>
          <a:p>
            <a:r>
              <a:rPr lang="en-US" sz="2400" dirty="0">
                <a:latin typeface="Calibri" panose="020F0502020204030204" pitchFamily="34" charset="0"/>
                <a:cs typeface="Calibri" panose="020F0502020204030204" pitchFamily="34" charset="0"/>
              </a:rPr>
              <a:t>Angular CLI 6.2.9(Framework to develop web apps) </a:t>
            </a:r>
          </a:p>
        </p:txBody>
      </p:sp>
    </p:spTree>
    <p:extLst>
      <p:ext uri="{BB962C8B-B14F-4D97-AF65-F5344CB8AC3E}">
        <p14:creationId xmlns:p14="http://schemas.microsoft.com/office/powerpoint/2010/main" val="3662780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DCC97-8C98-4727-8956-C381CAC0E08D}"/>
              </a:ext>
            </a:extLst>
          </p:cNvPr>
          <p:cNvSpPr txBox="1"/>
          <p:nvPr/>
        </p:nvSpPr>
        <p:spPr>
          <a:xfrm>
            <a:off x="304800" y="354496"/>
            <a:ext cx="11277600" cy="1569660"/>
          </a:xfrm>
          <a:prstGeom prst="rect">
            <a:avLst/>
          </a:prstGeom>
          <a:noFill/>
        </p:spPr>
        <p:txBody>
          <a:bodyPr wrap="square" rtlCol="0">
            <a:spAutoFit/>
          </a:bodyPr>
          <a:lstStyle/>
          <a:p>
            <a:r>
              <a:rPr lang="en-US" sz="3200" u="sng" dirty="0">
                <a:latin typeface="Calibri" panose="020F0502020204030204" pitchFamily="34" charset="0"/>
                <a:cs typeface="Calibri" panose="020F0502020204030204" pitchFamily="34" charset="0"/>
              </a:rPr>
              <a:t>PROJECT MODULES:</a:t>
            </a:r>
          </a:p>
          <a:p>
            <a:pPr algn="ctr"/>
            <a:endParaRPr lang="en-US" sz="3200" u="sng" dirty="0">
              <a:latin typeface="Calibri" panose="020F0502020204030204" pitchFamily="34" charset="0"/>
              <a:cs typeface="Calibri" panose="020F0502020204030204" pitchFamily="34" charset="0"/>
            </a:endParaRPr>
          </a:p>
          <a:p>
            <a:pPr algn="ctr"/>
            <a:endParaRPr lang="en-US" sz="3200" u="sng" dirty="0">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2CE176EB-12F3-4F3B-B785-D70E4128AA88}"/>
              </a:ext>
            </a:extLst>
          </p:cNvPr>
          <p:cNvSpPr/>
          <p:nvPr/>
        </p:nvSpPr>
        <p:spPr>
          <a:xfrm>
            <a:off x="6934200" y="4676954"/>
            <a:ext cx="1904998" cy="1479265"/>
          </a:xfrm>
          <a:prstGeom prst="ellipse">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Payment/Feedback</a:t>
            </a:r>
          </a:p>
        </p:txBody>
      </p:sp>
      <p:sp>
        <p:nvSpPr>
          <p:cNvPr id="5" name="Oval 4">
            <a:extLst>
              <a:ext uri="{FF2B5EF4-FFF2-40B4-BE49-F238E27FC236}">
                <a16:creationId xmlns:a16="http://schemas.microsoft.com/office/drawing/2014/main" id="{3BF52351-731F-4BA8-951C-113DDF0429F0}"/>
              </a:ext>
            </a:extLst>
          </p:cNvPr>
          <p:cNvSpPr/>
          <p:nvPr/>
        </p:nvSpPr>
        <p:spPr>
          <a:xfrm>
            <a:off x="3908442" y="2866422"/>
            <a:ext cx="2552700" cy="1569660"/>
          </a:xfrm>
          <a:prstGeom prst="ellipse">
            <a:avLst/>
          </a:prstGeom>
          <a:solidFill>
            <a:schemeClr val="tx2">
              <a:lumMod val="25000"/>
              <a:lumOff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Login/Sign Up</a:t>
            </a:r>
          </a:p>
        </p:txBody>
      </p:sp>
      <p:sp>
        <p:nvSpPr>
          <p:cNvPr id="6" name="Oval 5">
            <a:extLst>
              <a:ext uri="{FF2B5EF4-FFF2-40B4-BE49-F238E27FC236}">
                <a16:creationId xmlns:a16="http://schemas.microsoft.com/office/drawing/2014/main" id="{024D7239-0FA2-4928-8362-2AB5E96767F8}"/>
              </a:ext>
            </a:extLst>
          </p:cNvPr>
          <p:cNvSpPr/>
          <p:nvPr/>
        </p:nvSpPr>
        <p:spPr>
          <a:xfrm>
            <a:off x="1970314" y="4087152"/>
            <a:ext cx="1904998" cy="1704754"/>
          </a:xfrm>
          <a:prstGeom prst="ellipse">
            <a:avLst/>
          </a:prstGeom>
          <a:solidFill>
            <a:srgbClr val="FFFF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Transit</a:t>
            </a:r>
            <a:endParaRPr lang="en-US" dirty="0"/>
          </a:p>
        </p:txBody>
      </p:sp>
      <p:sp>
        <p:nvSpPr>
          <p:cNvPr id="7" name="Oval 6">
            <a:extLst>
              <a:ext uri="{FF2B5EF4-FFF2-40B4-BE49-F238E27FC236}">
                <a16:creationId xmlns:a16="http://schemas.microsoft.com/office/drawing/2014/main" id="{56909A93-4984-4017-ADC0-A98A1DFED596}"/>
              </a:ext>
            </a:extLst>
          </p:cNvPr>
          <p:cNvSpPr/>
          <p:nvPr/>
        </p:nvSpPr>
        <p:spPr>
          <a:xfrm>
            <a:off x="4495800" y="1042902"/>
            <a:ext cx="2079734" cy="1352387"/>
          </a:xfrm>
          <a:prstGeom prst="ellipse">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Cab Allocation   </a:t>
            </a:r>
          </a:p>
          <a:p>
            <a:pPr algn="ctr"/>
            <a:r>
              <a:rPr lang="en-US" dirty="0">
                <a:solidFill>
                  <a:schemeClr val="tx1"/>
                </a:solidFill>
              </a:rPr>
              <a:t>(Driver Side)</a:t>
            </a:r>
          </a:p>
          <a:p>
            <a:pPr algn="ctr"/>
            <a:endParaRPr lang="en-US" dirty="0"/>
          </a:p>
        </p:txBody>
      </p:sp>
      <p:sp>
        <p:nvSpPr>
          <p:cNvPr id="8" name="Oval 7">
            <a:extLst>
              <a:ext uri="{FF2B5EF4-FFF2-40B4-BE49-F238E27FC236}">
                <a16:creationId xmlns:a16="http://schemas.microsoft.com/office/drawing/2014/main" id="{CAFB4054-FA4E-4D2D-9548-C5D000CFBFE3}"/>
              </a:ext>
            </a:extLst>
          </p:cNvPr>
          <p:cNvSpPr/>
          <p:nvPr/>
        </p:nvSpPr>
        <p:spPr>
          <a:xfrm>
            <a:off x="1640377" y="1946498"/>
            <a:ext cx="2079734" cy="1704754"/>
          </a:xfrm>
          <a:prstGeom prst="ellipse">
            <a:avLst/>
          </a:prstGeom>
          <a:solidFill>
            <a:schemeClr val="accent5">
              <a:lumMod val="60000"/>
              <a:lumOff val="4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Cab Allocation   </a:t>
            </a:r>
          </a:p>
          <a:p>
            <a:pPr algn="ctr"/>
            <a:r>
              <a:rPr lang="en-US" dirty="0">
                <a:solidFill>
                  <a:schemeClr val="tx1"/>
                </a:solidFill>
              </a:rPr>
              <a:t>(Customer Side)</a:t>
            </a:r>
          </a:p>
          <a:p>
            <a:pPr algn="ctr"/>
            <a:endParaRPr lang="en-US" dirty="0">
              <a:solidFill>
                <a:schemeClr val="tx1"/>
              </a:solidFill>
            </a:endParaRPr>
          </a:p>
        </p:txBody>
      </p:sp>
      <p:sp>
        <p:nvSpPr>
          <p:cNvPr id="9" name="Oval 8">
            <a:extLst>
              <a:ext uri="{FF2B5EF4-FFF2-40B4-BE49-F238E27FC236}">
                <a16:creationId xmlns:a16="http://schemas.microsoft.com/office/drawing/2014/main" id="{916C7658-860F-4226-9D02-B0EFB0C7011D}"/>
              </a:ext>
            </a:extLst>
          </p:cNvPr>
          <p:cNvSpPr/>
          <p:nvPr/>
        </p:nvSpPr>
        <p:spPr>
          <a:xfrm>
            <a:off x="4232292" y="5138904"/>
            <a:ext cx="1904999" cy="1352387"/>
          </a:xfrm>
          <a:prstGeom prst="ellipse">
            <a:avLst/>
          </a:prstGeom>
          <a:solidFill>
            <a:schemeClr val="accent2">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Admin</a:t>
            </a:r>
          </a:p>
        </p:txBody>
      </p:sp>
      <p:sp>
        <p:nvSpPr>
          <p:cNvPr id="10" name="Oval 9">
            <a:extLst>
              <a:ext uri="{FF2B5EF4-FFF2-40B4-BE49-F238E27FC236}">
                <a16:creationId xmlns:a16="http://schemas.microsoft.com/office/drawing/2014/main" id="{845533DD-A89B-405B-A759-B946B9253259}"/>
              </a:ext>
            </a:extLst>
          </p:cNvPr>
          <p:cNvSpPr/>
          <p:nvPr/>
        </p:nvSpPr>
        <p:spPr>
          <a:xfrm>
            <a:off x="7162800" y="2585621"/>
            <a:ext cx="1993679" cy="1478340"/>
          </a:xfrm>
          <a:prstGeom prst="ellipse">
            <a:avLst/>
          </a:prstGeom>
          <a:solidFill>
            <a:schemeClr val="accent4">
              <a:lumMod val="60000"/>
              <a:lumOff val="4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Trip Selector</a:t>
            </a:r>
          </a:p>
        </p:txBody>
      </p:sp>
    </p:spTree>
    <p:extLst>
      <p:ext uri="{BB962C8B-B14F-4D97-AF65-F5344CB8AC3E}">
        <p14:creationId xmlns:p14="http://schemas.microsoft.com/office/powerpoint/2010/main" val="54857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042B90-A9E4-4415-B4A6-FECB94A161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4200" y="61912"/>
            <a:ext cx="7696200" cy="6734175"/>
          </a:xfrm>
          <a:prstGeom prst="rect">
            <a:avLst/>
          </a:prstGeom>
          <a:noFill/>
          <a:ln>
            <a:noFill/>
          </a:ln>
        </p:spPr>
      </p:pic>
      <p:sp>
        <p:nvSpPr>
          <p:cNvPr id="22" name="TextBox 21">
            <a:extLst>
              <a:ext uri="{FF2B5EF4-FFF2-40B4-BE49-F238E27FC236}">
                <a16:creationId xmlns:a16="http://schemas.microsoft.com/office/drawing/2014/main" id="{B056E594-8C83-4598-8E4D-F1D2FB2FB564}"/>
              </a:ext>
            </a:extLst>
          </p:cNvPr>
          <p:cNvSpPr txBox="1"/>
          <p:nvPr/>
        </p:nvSpPr>
        <p:spPr>
          <a:xfrm>
            <a:off x="0" y="61912"/>
            <a:ext cx="2667000" cy="400110"/>
          </a:xfrm>
          <a:prstGeom prst="rect">
            <a:avLst/>
          </a:prstGeom>
          <a:noFill/>
        </p:spPr>
        <p:txBody>
          <a:bodyPr wrap="square" rtlCol="0">
            <a:spAutoFit/>
          </a:bodyPr>
          <a:lstStyle/>
          <a:p>
            <a:r>
              <a:rPr lang="en-US" sz="2000" u="sng" dirty="0"/>
              <a:t>Use Case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3F655-204C-4E40-982E-DE42EAE9B5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90537"/>
            <a:ext cx="6858000" cy="5876925"/>
          </a:xfrm>
          <a:prstGeom prst="rect">
            <a:avLst/>
          </a:prstGeom>
          <a:noFill/>
          <a:ln>
            <a:noFill/>
          </a:ln>
        </p:spPr>
      </p:pic>
      <p:sp>
        <p:nvSpPr>
          <p:cNvPr id="3" name="TextBox 2">
            <a:extLst>
              <a:ext uri="{FF2B5EF4-FFF2-40B4-BE49-F238E27FC236}">
                <a16:creationId xmlns:a16="http://schemas.microsoft.com/office/drawing/2014/main" id="{C8982359-EA52-4F85-97F2-5DD6303AB732}"/>
              </a:ext>
            </a:extLst>
          </p:cNvPr>
          <p:cNvSpPr txBox="1"/>
          <p:nvPr/>
        </p:nvSpPr>
        <p:spPr>
          <a:xfrm>
            <a:off x="0" y="61912"/>
            <a:ext cx="2895600" cy="707886"/>
          </a:xfrm>
          <a:prstGeom prst="rect">
            <a:avLst/>
          </a:prstGeom>
          <a:noFill/>
        </p:spPr>
        <p:txBody>
          <a:bodyPr wrap="square" rtlCol="0">
            <a:spAutoFit/>
          </a:bodyPr>
          <a:lstStyle/>
          <a:p>
            <a:r>
              <a:rPr lang="en-US" sz="2000" u="sng" dirty="0"/>
              <a:t>Use Case Diagram</a:t>
            </a:r>
          </a:p>
          <a:p>
            <a:r>
              <a:rPr lang="en-US" sz="2000" u="sng" dirty="0"/>
              <a:t>(CUSTOMER)</a:t>
            </a:r>
          </a:p>
        </p:txBody>
      </p:sp>
    </p:spTree>
    <p:extLst>
      <p:ext uri="{BB962C8B-B14F-4D97-AF65-F5344CB8AC3E}">
        <p14:creationId xmlns:p14="http://schemas.microsoft.com/office/powerpoint/2010/main" val="3524213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98583F-D4F4-4543-8816-979BFABDDF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7000" y="571500"/>
            <a:ext cx="6858000" cy="5715000"/>
          </a:xfrm>
          <a:prstGeom prst="rect">
            <a:avLst/>
          </a:prstGeom>
          <a:noFill/>
          <a:ln>
            <a:noFill/>
          </a:ln>
        </p:spPr>
      </p:pic>
      <p:sp>
        <p:nvSpPr>
          <p:cNvPr id="4" name="TextBox 3">
            <a:extLst>
              <a:ext uri="{FF2B5EF4-FFF2-40B4-BE49-F238E27FC236}">
                <a16:creationId xmlns:a16="http://schemas.microsoft.com/office/drawing/2014/main" id="{A1E3AE63-E903-4E05-A054-9AA877C44EB6}"/>
              </a:ext>
            </a:extLst>
          </p:cNvPr>
          <p:cNvSpPr txBox="1"/>
          <p:nvPr/>
        </p:nvSpPr>
        <p:spPr>
          <a:xfrm>
            <a:off x="0" y="61912"/>
            <a:ext cx="2895600" cy="707886"/>
          </a:xfrm>
          <a:prstGeom prst="rect">
            <a:avLst/>
          </a:prstGeom>
          <a:noFill/>
        </p:spPr>
        <p:txBody>
          <a:bodyPr wrap="square" rtlCol="0">
            <a:spAutoFit/>
          </a:bodyPr>
          <a:lstStyle/>
          <a:p>
            <a:r>
              <a:rPr lang="en-US" sz="2000" u="sng" dirty="0"/>
              <a:t>Use Case Diagram</a:t>
            </a:r>
          </a:p>
          <a:p>
            <a:r>
              <a:rPr lang="en-US" sz="2000" u="sng" dirty="0"/>
              <a:t>(DRIVER)</a:t>
            </a:r>
          </a:p>
        </p:txBody>
      </p:sp>
    </p:spTree>
    <p:extLst>
      <p:ext uri="{BB962C8B-B14F-4D97-AF65-F5344CB8AC3E}">
        <p14:creationId xmlns:p14="http://schemas.microsoft.com/office/powerpoint/2010/main" val="23268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2EE57-6B05-44CE-AAD2-8A02FA9FA6D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67000" y="871537"/>
            <a:ext cx="6858000" cy="5114925"/>
          </a:xfrm>
          <a:prstGeom prst="rect">
            <a:avLst/>
          </a:prstGeom>
          <a:noFill/>
          <a:ln>
            <a:noFill/>
          </a:ln>
        </p:spPr>
      </p:pic>
      <p:sp>
        <p:nvSpPr>
          <p:cNvPr id="3" name="TextBox 2">
            <a:extLst>
              <a:ext uri="{FF2B5EF4-FFF2-40B4-BE49-F238E27FC236}">
                <a16:creationId xmlns:a16="http://schemas.microsoft.com/office/drawing/2014/main" id="{633D3268-9A2C-435F-9310-36DD457C8D72}"/>
              </a:ext>
            </a:extLst>
          </p:cNvPr>
          <p:cNvSpPr txBox="1"/>
          <p:nvPr/>
        </p:nvSpPr>
        <p:spPr>
          <a:xfrm>
            <a:off x="0" y="61912"/>
            <a:ext cx="2895600" cy="707886"/>
          </a:xfrm>
          <a:prstGeom prst="rect">
            <a:avLst/>
          </a:prstGeom>
          <a:noFill/>
        </p:spPr>
        <p:txBody>
          <a:bodyPr wrap="square" rtlCol="0">
            <a:spAutoFit/>
          </a:bodyPr>
          <a:lstStyle/>
          <a:p>
            <a:r>
              <a:rPr lang="en-US" sz="2000" u="sng" dirty="0"/>
              <a:t>Use Case Diagram</a:t>
            </a:r>
          </a:p>
          <a:p>
            <a:r>
              <a:rPr lang="en-US" sz="2000" u="sng" dirty="0"/>
              <a:t>(ADMIN)</a:t>
            </a:r>
          </a:p>
        </p:txBody>
      </p:sp>
    </p:spTree>
    <p:extLst>
      <p:ext uri="{BB962C8B-B14F-4D97-AF65-F5344CB8AC3E}">
        <p14:creationId xmlns:p14="http://schemas.microsoft.com/office/powerpoint/2010/main" val="1299194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12E958-6ED9-47A7-8150-9DE0F2FA3A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81262" y="495300"/>
            <a:ext cx="7229475" cy="5867400"/>
          </a:xfrm>
          <a:prstGeom prst="rect">
            <a:avLst/>
          </a:prstGeom>
          <a:noFill/>
          <a:ln>
            <a:noFill/>
          </a:ln>
        </p:spPr>
      </p:pic>
      <p:sp>
        <p:nvSpPr>
          <p:cNvPr id="3" name="TextBox 2">
            <a:extLst>
              <a:ext uri="{FF2B5EF4-FFF2-40B4-BE49-F238E27FC236}">
                <a16:creationId xmlns:a16="http://schemas.microsoft.com/office/drawing/2014/main" id="{EFC8E338-7013-4853-8B9E-B2974149DF66}"/>
              </a:ext>
            </a:extLst>
          </p:cNvPr>
          <p:cNvSpPr txBox="1"/>
          <p:nvPr/>
        </p:nvSpPr>
        <p:spPr>
          <a:xfrm>
            <a:off x="0" y="61912"/>
            <a:ext cx="2895600" cy="707886"/>
          </a:xfrm>
          <a:prstGeom prst="rect">
            <a:avLst/>
          </a:prstGeom>
          <a:noFill/>
        </p:spPr>
        <p:txBody>
          <a:bodyPr wrap="square" rtlCol="0">
            <a:spAutoFit/>
          </a:bodyPr>
          <a:lstStyle/>
          <a:p>
            <a:r>
              <a:rPr lang="en-US" sz="2000" u="sng" dirty="0"/>
              <a:t>Sequence Diagram</a:t>
            </a:r>
          </a:p>
          <a:p>
            <a:r>
              <a:rPr lang="en-US" sz="2000" u="sng" dirty="0"/>
              <a:t>(Customer)</a:t>
            </a:r>
          </a:p>
        </p:txBody>
      </p:sp>
    </p:spTree>
    <p:extLst>
      <p:ext uri="{BB962C8B-B14F-4D97-AF65-F5344CB8AC3E}">
        <p14:creationId xmlns:p14="http://schemas.microsoft.com/office/powerpoint/2010/main" val="4370259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Capgemin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79A39874-D0F0-4AC5-82B1-94182A90E699}"/>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81FE2EE4-55EF-4CFA-86A2-C2460F4324DA}"/>
    </a:ext>
  </a:extLst>
</a:theme>
</file>

<file path=ppt/theme/theme3.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7060534E-5BA4-45FA-8695-388762625F30}"/>
    </a:ext>
  </a:extLst>
</a:theme>
</file>

<file path=ppt/theme/theme4.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37EC2C4F-EFB4-403A-BA6B-23A6F5354804}"/>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CBS_PLP</Template>
  <TotalTime>626</TotalTime>
  <Words>234</Words>
  <Application>Microsoft Office PowerPoint</Application>
  <PresentationFormat>Widescreen</PresentationFormat>
  <Paragraphs>68</Paragraphs>
  <Slides>15</Slides>
  <Notes>0</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15</vt:i4>
      </vt:variant>
    </vt:vector>
  </HeadingPairs>
  <TitlesOfParts>
    <vt:vector size="25" baseType="lpstr">
      <vt:lpstr>Arial</vt:lpstr>
      <vt:lpstr>Arial Black</vt:lpstr>
      <vt:lpstr>Calibri</vt:lpstr>
      <vt:lpstr>Verdana</vt:lpstr>
      <vt:lpstr>Wingdings</vt:lpstr>
      <vt:lpstr>Capgemini Master</vt:lpstr>
      <vt:lpstr>Section break</vt:lpstr>
      <vt:lpstr>Cover options</vt:lpstr>
      <vt:lpstr>Final slides</vt:lpstr>
      <vt:lpstr>think-cell Slide</vt:lpstr>
      <vt:lpstr>Cab Booking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ppt template</dc:subject>
  <dc:creator>admin</dc:creator>
  <cp:lastModifiedBy>admin</cp:lastModifiedBy>
  <cp:revision>39</cp:revision>
  <dcterms:created xsi:type="dcterms:W3CDTF">2019-11-08T06:04:13Z</dcterms:created>
  <dcterms:modified xsi:type="dcterms:W3CDTF">2019-11-11T09:30:35Z</dcterms:modified>
</cp:coreProperties>
</file>